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E11D48"/>
              </a:solidFill>
            </c:spPr>
          </c:dPt>
          <c:dPt>
            <c:idx val="2"/>
            <c:spPr>
              <a:solidFill>
                <a:srgbClr val="7C3AED"/>
              </a:solidFill>
            </c:spPr>
          </c:dPt>
          <c:dPt>
            <c:idx val="3"/>
            <c:spPr>
              <a:solidFill>
                <a:srgbClr val="DC2626"/>
              </a:solidFill>
            </c:spPr>
          </c:dPt>
          <c:dPt>
            <c:idx val="4"/>
            <c:spPr>
              <a:solidFill>
                <a:srgbClr val="059669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Segoe UI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Segoe UI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25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5000"/>
            <a:ext cx="12192000" cy="225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50000"/>
            <a:ext cx="12192000" cy="225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75000"/>
            <a:ext cx="12192000" cy="225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1102614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ANALYTICS GROUP</a:t>
            </a:r>
          </a:p>
        </p:txBody>
      </p:sp>
      <p:sp>
        <p:nvSpPr>
          <p:cNvPr id="8" name="Oval 7"/>
          <p:cNvSpPr/>
          <p:nvPr/>
        </p:nvSpPr>
        <p:spPr>
          <a:xfrm>
            <a:off x="1097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112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27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979070" y="420000"/>
            <a:ext cx="60000" cy="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2930" y="1300000"/>
            <a:ext cx="1052614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1F2937"/>
                </a:solidFill>
                <a:latin typeface="Inter"/>
              </a:rPr>
              <a:t>Strategic Analysis Report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82930" y="2600000"/>
            <a:ext cx="25000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2930" y="2800000"/>
            <a:ext cx="105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6B7280"/>
                </a:solidFill>
                <a:latin typeface="Inter"/>
              </a:rPr>
              <a:t>Data-Driven Insights for Informed Decisions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7930" y="5373000"/>
            <a:ext cx="5486400" cy="700000"/>
          </a:xfrm>
          <a:prstGeom prst="roundRect">
            <a:avLst>
              <a:gd name="adj" fmla="val 10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582930" y="5358000"/>
            <a:ext cx="5486400" cy="700000"/>
          </a:xfrm>
          <a:prstGeom prst="roundRect">
            <a:avLst>
              <a:gd name="adj" fmla="val 10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2930" y="5558000"/>
            <a:ext cx="5086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54864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4F7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48640" y="1586600"/>
            <a:ext cx="30000" cy="4544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0864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Report Volume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864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864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+22%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89048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1890480" y="2436600"/>
            <a:ext cx="1072564" cy="60000"/>
          </a:xfrm>
          <a:prstGeom prst="roundRect">
            <a:avLst>
              <a:gd name="adj" fmla="val 4661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89048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85%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35232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D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3352320" y="1586600"/>
            <a:ext cx="30000" cy="4544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41232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Client Satisfaction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1232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4.9/5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1232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+0.2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469416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4694160" y="2436600"/>
            <a:ext cx="1236603" cy="60000"/>
          </a:xfrm>
          <a:prstGeom prst="roundRect">
            <a:avLst>
              <a:gd name="adj" fmla="val 4043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69416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98%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15600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8F5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156000" y="1586600"/>
            <a:ext cx="30000" cy="4544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1600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Data Accuracy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600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600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+0.3%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49784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7497840" y="2436600"/>
            <a:ext cx="1249221" cy="60000"/>
          </a:xfrm>
          <a:prstGeom prst="roundRect">
            <a:avLst>
              <a:gd name="adj" fmla="val 4002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49784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99%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95968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D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959680" y="1586600"/>
            <a:ext cx="30000" cy="45442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1968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Turnaround Time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1968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3.2 days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1968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↓ -0.8d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030152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10301520" y="2436600"/>
            <a:ext cx="1009472" cy="60000"/>
          </a:xfrm>
          <a:prstGeom prst="roundRect">
            <a:avLst>
              <a:gd name="adj" fmla="val 4953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30152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80%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582930" y="8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82930" y="850000"/>
            <a:ext cx="5463070" cy="4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02930" y="9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Strengths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2930" y="12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Deep analytical expertise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Proprietary data assets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Strong client trust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146000" y="8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146000" y="850000"/>
            <a:ext cx="5463070" cy="4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266000" y="9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Weaknesses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66000" y="12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Manual data collection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Scaling limitations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Niche market focus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82930" y="35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582930" y="3550000"/>
            <a:ext cx="5463070" cy="4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02930" y="36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2930" y="39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AI/ML automation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Real-time analytics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Subscription model expansion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146000" y="35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BE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146000" y="3550000"/>
            <a:ext cx="5463070" cy="4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266000" y="36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DC2626"/>
                </a:solidFill>
                <a:latin typeface="Inter"/>
              </a:rPr>
              <a:t>Threats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66000" y="39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Self-service BI tools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Data privacy regulation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Commoditization of reports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02930" y="1171600"/>
            <a:ext cx="10606140" cy="260000"/>
          </a:xfrm>
          <a:prstGeom prst="rect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82930" y="1181600"/>
            <a:ext cx="514307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Low Impact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6000" y="1181600"/>
            <a:ext cx="514307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High Impact</a:t>
            </a:r>
          </a:p>
        </p:txBody>
      </p:sp>
      <p:sp>
        <p:nvSpPr>
          <p:cNvPr id="8" name="Rectangle 7"/>
          <p:cNvSpPr/>
          <p:nvPr/>
        </p:nvSpPr>
        <p:spPr>
          <a:xfrm>
            <a:off x="582930" y="1451600"/>
            <a:ext cx="360000" cy="2269600"/>
          </a:xfrm>
          <a:prstGeom prst="rect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02930" y="1471600"/>
            <a:ext cx="320000" cy="222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Low
Effort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3781200"/>
            <a:ext cx="360000" cy="2269600"/>
          </a:xfrm>
          <a:prstGeom prst="rect">
            <a:avLst/>
          </a:prstGeom>
          <a:solidFill>
            <a:srgbClr val="E6F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02930" y="3801200"/>
            <a:ext cx="320000" cy="222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High
Effort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002930" y="14516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E4ECFC"/>
          </a:solidFill>
          <a:ln w="6350">
            <a:solidFill>
              <a:srgbClr val="92B1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1002930" y="14516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002930" y="1601600"/>
            <a:ext cx="527307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102930" y="14716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26000" y="17116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6691F1"/>
                </a:solidFill>
                <a:latin typeface="Inter"/>
              </a:rPr>
              <a:t>Q1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02930" y="17316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336000" y="14516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FBE3E9"/>
          </a:solidFill>
          <a:ln w="6350">
            <a:solidFill>
              <a:srgbClr val="F08EA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6336000" y="14516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336000" y="1601600"/>
            <a:ext cx="5273070" cy="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436000" y="14716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259070" y="17116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EA607E"/>
                </a:solidFill>
                <a:latin typeface="Inter"/>
              </a:rPr>
              <a:t>Q2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436000" y="17316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002930" y="37812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EFE7FC"/>
          </a:solidFill>
          <a:ln w="6350">
            <a:solidFill>
              <a:srgbClr val="BD9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1002930" y="37812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002930" y="3931200"/>
            <a:ext cx="527307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102930" y="38012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26000" y="40412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A375F2"/>
                </a:solidFill>
                <a:latin typeface="Inter"/>
              </a:rPr>
              <a:t>Q3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2930" y="40612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36000" y="37812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FAE4E4"/>
          </a:solidFill>
          <a:ln w="6350">
            <a:solidFill>
              <a:srgbClr val="ED929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36000" y="37812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336000" y="3931200"/>
            <a:ext cx="5273070" cy="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436000" y="38012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259070" y="40412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E66767"/>
                </a:solidFill>
                <a:latin typeface="Inter"/>
              </a:rPr>
              <a:t>Q4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436000" y="40612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82930" y="1371600"/>
            <a:ext cx="11026140" cy="6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62930" y="1376600"/>
            <a:ext cx="2000000" cy="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FFFFF"/>
                </a:solidFill>
                <a:latin typeface="Inter"/>
              </a:rPr>
              <a:t>OVERLAP ANALYSIS</a:t>
            </a:r>
          </a:p>
        </p:txBody>
      </p:sp>
      <p:sp>
        <p:nvSpPr>
          <p:cNvPr id="7" name="Rectangle 6"/>
          <p:cNvSpPr/>
          <p:nvPr/>
        </p:nvSpPr>
        <p:spPr>
          <a:xfrm>
            <a:off x="582930" y="1491600"/>
            <a:ext cx="6615684" cy="4609200"/>
          </a:xfrm>
          <a:prstGeom prst="rect">
            <a:avLst/>
          </a:prstGeom>
          <a:solidFill>
            <a:srgbClr val="FAFBFC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790772" y="2333200"/>
            <a:ext cx="2200000" cy="2200000"/>
          </a:xfrm>
          <a:prstGeom prst="ellipse">
            <a:avLst/>
          </a:prstGeom>
          <a:solidFill>
            <a:srgbClr val="0891B2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440772" y="31698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Innovation</a:t>
            </a:r>
          </a:p>
        </p:txBody>
      </p:sp>
      <p:sp>
        <p:nvSpPr>
          <p:cNvPr id="10" name="Oval 9"/>
          <p:cNvSpPr/>
          <p:nvPr/>
        </p:nvSpPr>
        <p:spPr>
          <a:xfrm>
            <a:off x="2229772" y="3059200"/>
            <a:ext cx="2200000" cy="2200000"/>
          </a:xfrm>
          <a:prstGeom prst="ellipse">
            <a:avLst/>
          </a:prstGeom>
          <a:solidFill>
            <a:srgbClr val="2563EB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627322" y="42225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Experience</a:t>
            </a:r>
          </a:p>
        </p:txBody>
      </p:sp>
      <p:sp>
        <p:nvSpPr>
          <p:cNvPr id="12" name="Oval 11"/>
          <p:cNvSpPr/>
          <p:nvPr/>
        </p:nvSpPr>
        <p:spPr>
          <a:xfrm>
            <a:off x="3351772" y="3059200"/>
            <a:ext cx="2200000" cy="2200000"/>
          </a:xfrm>
          <a:prstGeom prst="ellipse">
            <a:avLst/>
          </a:prstGeom>
          <a:solidFill>
            <a:srgbClr val="E11D48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4222" y="42225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Trust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90772" y="3676200"/>
            <a:ext cx="16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0891B2"/>
                </a:solidFill>
                <a:latin typeface="Inter"/>
              </a:rPr>
              <a:t>Our Competitive Advantage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298614" y="1491600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298614" y="1491600"/>
            <a:ext cx="50000" cy="1469733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418614" y="1521600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Innovation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18614" y="1721600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98614" y="3061333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7298614" y="3061333"/>
            <a:ext cx="50000" cy="1469733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418614" y="3091333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Experience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8614" y="3291333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298614" y="4631066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7298614" y="4631066"/>
            <a:ext cx="50000" cy="1469733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418614" y="4661066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Trust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18614" y="4861066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03  —  Process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1658112" y="2116600"/>
            <a:ext cx="8875776" cy="0"/>
          </a:xfrm>
          <a:prstGeom prst="line">
            <a:avLst/>
          </a:prstGeom>
          <a:ln w="19050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478112" y="1936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478112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8640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8640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1" name="Oval 10"/>
          <p:cNvSpPr/>
          <p:nvPr/>
        </p:nvSpPr>
        <p:spPr>
          <a:xfrm>
            <a:off x="3697056" y="1936600"/>
            <a:ext cx="360000" cy="3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697056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87584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87584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15" name="Oval 14"/>
          <p:cNvSpPr/>
          <p:nvPr/>
        </p:nvSpPr>
        <p:spPr>
          <a:xfrm>
            <a:off x="5916000" y="1936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916000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06528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06528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19" name="Oval 18"/>
          <p:cNvSpPr/>
          <p:nvPr/>
        </p:nvSpPr>
        <p:spPr>
          <a:xfrm>
            <a:off x="8134944" y="1936600"/>
            <a:ext cx="360000" cy="3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134944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25472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Deploy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25472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23" name="Oval 22"/>
          <p:cNvSpPr/>
          <p:nvPr/>
        </p:nvSpPr>
        <p:spPr>
          <a:xfrm>
            <a:off x="10353888" y="1936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0353888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444416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Optimize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444416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096000" y="18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>
            <a:off x="6096000" y="33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H="1" flipV="1">
            <a:off x="4596000" y="33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4596000" y="18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5996000" y="3216600"/>
            <a:ext cx="200000" cy="20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996000" y="3216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Core</a:t>
            </a:r>
          </a:p>
        </p:txBody>
      </p:sp>
      <p:sp>
        <p:nvSpPr>
          <p:cNvPr id="12" name="Oval 11"/>
          <p:cNvSpPr/>
          <p:nvPr/>
        </p:nvSpPr>
        <p:spPr>
          <a:xfrm>
            <a:off x="5796000" y="1516600"/>
            <a:ext cx="600000" cy="6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796000" y="15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96000" y="17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5" name="Oval 14"/>
          <p:cNvSpPr/>
          <p:nvPr/>
        </p:nvSpPr>
        <p:spPr>
          <a:xfrm>
            <a:off x="7296000" y="3016600"/>
            <a:ext cx="600000" cy="6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296000" y="30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96000" y="32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8" name="Oval 17"/>
          <p:cNvSpPr/>
          <p:nvPr/>
        </p:nvSpPr>
        <p:spPr>
          <a:xfrm>
            <a:off x="5796000" y="4516600"/>
            <a:ext cx="600000" cy="6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796000" y="45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96000" y="47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21" name="Oval 20"/>
          <p:cNvSpPr/>
          <p:nvPr/>
        </p:nvSpPr>
        <p:spPr>
          <a:xfrm>
            <a:off x="4296000" y="3016600"/>
            <a:ext cx="600000" cy="6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296000" y="30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96000" y="32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580059" y="2016600"/>
            <a:ext cx="11031882" cy="0"/>
          </a:xfrm>
          <a:prstGeom prst="line">
            <a:avLst/>
          </a:prstGeom>
          <a:ln w="1905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10059" y="1946600"/>
            <a:ext cx="140000" cy="1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05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8005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80059" y="2256600"/>
            <a:ext cx="25000" cy="9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580059" y="2086600"/>
            <a:ext cx="0" cy="15000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005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005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4" name="Oval 13"/>
          <p:cNvSpPr/>
          <p:nvPr/>
        </p:nvSpPr>
        <p:spPr>
          <a:xfrm>
            <a:off x="3268029" y="1946600"/>
            <a:ext cx="140000" cy="14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3802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Q2 2026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53802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CEC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2538029" y="2256600"/>
            <a:ext cx="25000" cy="96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3338029" y="2086600"/>
            <a:ext cx="0" cy="150000"/>
          </a:xfrm>
          <a:prstGeom prst="line">
            <a:avLst/>
          </a:prstGeom>
          <a:ln w="12700">
            <a:solidFill>
              <a:srgbClr val="F08EA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58802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8802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1" name="Oval 20"/>
          <p:cNvSpPr/>
          <p:nvPr/>
        </p:nvSpPr>
        <p:spPr>
          <a:xfrm>
            <a:off x="6025999" y="1946600"/>
            <a:ext cx="140000" cy="1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59599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Q3 2026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529599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4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5295999" y="2256600"/>
            <a:ext cx="25000" cy="9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5" name="Connector 24"/>
          <p:cNvCxnSpPr/>
          <p:nvPr/>
        </p:nvCxnSpPr>
        <p:spPr>
          <a:xfrm>
            <a:off x="6095999" y="2086600"/>
            <a:ext cx="0" cy="15000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4599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4599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8" name="Oval 27"/>
          <p:cNvSpPr/>
          <p:nvPr/>
        </p:nvSpPr>
        <p:spPr>
          <a:xfrm>
            <a:off x="8783969" y="1946600"/>
            <a:ext cx="140000" cy="1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35396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Q4 2026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5396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CED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53969" y="2256600"/>
            <a:ext cx="25000" cy="9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2" name="Connector 31"/>
          <p:cNvCxnSpPr/>
          <p:nvPr/>
        </p:nvCxnSpPr>
        <p:spPr>
          <a:xfrm>
            <a:off x="8853969" y="2086600"/>
            <a:ext cx="0" cy="150000"/>
          </a:xfrm>
          <a:prstGeom prst="line">
            <a:avLst/>
          </a:prstGeom>
          <a:ln w="12700">
            <a:solidFill>
              <a:srgbClr val="ED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10396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Optimize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0396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5" name="Oval 34"/>
          <p:cNvSpPr/>
          <p:nvPr/>
        </p:nvSpPr>
        <p:spPr>
          <a:xfrm>
            <a:off x="11541939" y="1946600"/>
            <a:ext cx="140000" cy="1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1111193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Q1 2027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10111941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0111941" y="2256600"/>
            <a:ext cx="25000" cy="9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9" name="Connector 38"/>
          <p:cNvCxnSpPr/>
          <p:nvPr/>
        </p:nvCxnSpPr>
        <p:spPr>
          <a:xfrm>
            <a:off x="11611939" y="2086600"/>
            <a:ext cx="0" cy="150000"/>
          </a:xfrm>
          <a:prstGeom prst="line">
            <a:avLst/>
          </a:prstGeom>
          <a:ln w="12700">
            <a:solidFill>
              <a:srgbClr val="82CAB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0161941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Expand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161941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466522" y="1421600"/>
            <a:ext cx="5142548" cy="260000"/>
          </a:xfrm>
          <a:prstGeom prst="roundRect">
            <a:avLst>
              <a:gd name="adj" fmla="val 972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526522" y="1451600"/>
            <a:ext cx="5022548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CONVERSION METRICS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32930" y="1521600"/>
            <a:ext cx="5633592" cy="490000"/>
          </a:xfrm>
          <a:prstGeom prst="roundRect">
            <a:avLst>
              <a:gd name="adj" fmla="val 44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2930" y="1531600"/>
            <a:ext cx="5533592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2930" y="1746600"/>
            <a:ext cx="5533592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466522" y="172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6516522" y="1926600"/>
            <a:ext cx="60000" cy="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16522" y="173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Awareness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16522" y="193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294923" y="173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2563EB"/>
                </a:solidFill>
                <a:latin typeface="Inter"/>
              </a:rPr>
              <a:t>10,000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94923" y="195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Top of funnel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020240" y="2041600"/>
            <a:ext cx="4858973" cy="490000"/>
          </a:xfrm>
          <a:prstGeom prst="roundRect">
            <a:avLst>
              <a:gd name="adj" fmla="val 51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1070240" y="2051600"/>
            <a:ext cx="4758973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70240" y="2266600"/>
            <a:ext cx="4758973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66522" y="224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516522" y="2446600"/>
            <a:ext cx="60000" cy="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616522" y="225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Interest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16522" y="245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94923" y="225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E11D48"/>
                </a:solidFill>
                <a:latin typeface="Inter"/>
              </a:rPr>
              <a:t>5,200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94923" y="247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1 → 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407549" y="2561600"/>
            <a:ext cx="4084354" cy="490000"/>
          </a:xfrm>
          <a:prstGeom prst="roundRect">
            <a:avLst>
              <a:gd name="adj" fmla="val 612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457549" y="2571600"/>
            <a:ext cx="3984354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57549" y="2786600"/>
            <a:ext cx="3984354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466522" y="276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516522" y="2966600"/>
            <a:ext cx="60000" cy="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616522" y="277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Consideration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16522" y="297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294923" y="277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7C3AED"/>
                </a:solidFill>
                <a:latin typeface="Inter"/>
              </a:rPr>
              <a:t>2,800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294923" y="299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2 → 3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794859" y="3081600"/>
            <a:ext cx="3309735" cy="490000"/>
          </a:xfrm>
          <a:prstGeom prst="roundRect">
            <a:avLst>
              <a:gd name="adj" fmla="val 75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1844859" y="3091600"/>
            <a:ext cx="32097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844859" y="3306600"/>
            <a:ext cx="3209735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466522" y="328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516522" y="3486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616522" y="329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Intent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616522" y="349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294923" y="329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C2626"/>
                </a:solidFill>
                <a:latin typeface="Inter"/>
              </a:rPr>
              <a:t>1,400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294923" y="351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3 → 4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182168" y="3601600"/>
            <a:ext cx="2535116" cy="490000"/>
          </a:xfrm>
          <a:prstGeom prst="roundRect">
            <a:avLst>
              <a:gd name="adj" fmla="val 986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2232168" y="3611600"/>
            <a:ext cx="2435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32168" y="3826600"/>
            <a:ext cx="2435116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6466522" y="380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6516522" y="4006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616522" y="381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Purchase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616522" y="401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294923" y="381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059669"/>
                </a:solidFill>
                <a:latin typeface="Inter"/>
              </a:rPr>
              <a:t>680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4923" y="403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4 → 5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582930" y="6050800"/>
            <a:ext cx="11026140" cy="250000"/>
          </a:xfrm>
          <a:prstGeom prst="roundRect">
            <a:avLst>
              <a:gd name="adj" fmla="val 453"/>
            </a:avLst>
          </a:prstGeom>
          <a:solidFill>
            <a:srgbClr val="F0F0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62930" y="6080800"/>
            <a:ext cx="10866140" cy="1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5 stages  |  10,000 → 680  |  Full pipeline view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088352" y="1371600"/>
            <a:ext cx="4520718" cy="3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138352" y="1401600"/>
            <a:ext cx="4420718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METRICS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766106" y="1371600"/>
            <a:ext cx="1698025" cy="921840"/>
          </a:xfrm>
          <a:prstGeom prst="roundRect">
            <a:avLst>
              <a:gd name="adj" fmla="val 294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796106" y="1376600"/>
            <a:ext cx="1638025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088352" y="170160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BDD0F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088352" y="1701600"/>
            <a:ext cx="35000" cy="85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148352" y="171160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100%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48352" y="222010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Alignment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20312" y="2323440"/>
            <a:ext cx="2789613" cy="921840"/>
          </a:xfrm>
          <a:prstGeom prst="roundRect">
            <a:avLst>
              <a:gd name="adj" fmla="val 1792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2250312" y="2328440"/>
            <a:ext cx="2729613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088352" y="258744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F6BB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088352" y="2587440"/>
            <a:ext cx="35000" cy="85584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148352" y="259744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85%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48352" y="310594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Execution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674518" y="3275280"/>
            <a:ext cx="3881201" cy="921840"/>
          </a:xfrm>
          <a:prstGeom prst="roundRect">
            <a:avLst>
              <a:gd name="adj" fmla="val 128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704518" y="3280280"/>
            <a:ext cx="3821201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088352" y="347328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D7C3F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7088352" y="3473280"/>
            <a:ext cx="35000" cy="85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48352" y="348328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72%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48352" y="399178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Tracking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128724" y="4227120"/>
            <a:ext cx="4972789" cy="921840"/>
          </a:xfrm>
          <a:prstGeom prst="roundRect">
            <a:avLst>
              <a:gd name="adj" fmla="val 100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158724" y="4232120"/>
            <a:ext cx="4912789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088352" y="435912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F4BD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7088352" y="4359120"/>
            <a:ext cx="35000" cy="85584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148352" y="436912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148352" y="487762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Activity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582930" y="5178960"/>
            <a:ext cx="6064377" cy="921840"/>
          </a:xfrm>
          <a:prstGeom prst="roundRect">
            <a:avLst>
              <a:gd name="adj" fmla="val 824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2930" y="5183960"/>
            <a:ext cx="6004377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088352" y="524496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B4DF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088352" y="5244960"/>
            <a:ext cx="35000" cy="85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148352" y="525496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99%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48352" y="576346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Uptime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3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582930" y="640000"/>
            <a:ext cx="1515162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58092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3733254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5308416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83578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8458740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0033902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94930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582930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582930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32930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2930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About Us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2930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336976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24976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4324976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474976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74976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74976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079022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067022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67022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217022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17022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Process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217022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594930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582930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582930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32930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04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32930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Data &amp; Insights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2930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4336976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4324976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4324976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4474976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74976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Planning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474976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079022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ounded Rectangle 42"/>
          <p:cNvSpPr/>
          <p:nvPr/>
        </p:nvSpPr>
        <p:spPr>
          <a:xfrm>
            <a:off x="8067022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067022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217022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217022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Deliverables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217022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594930" y="4628712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ounded Rectangle 48"/>
          <p:cNvSpPr/>
          <p:nvPr/>
        </p:nvSpPr>
        <p:spPr>
          <a:xfrm>
            <a:off x="582930" y="4616712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582930" y="4616712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32930" y="4766712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07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32930" y="5116712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Next Steps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2930" y="5516712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3644265" y="2786200"/>
            <a:ext cx="0" cy="1050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3644265" y="3311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644265" y="3836200"/>
            <a:ext cx="909326" cy="524999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644265" y="3836200"/>
            <a:ext cx="0" cy="1050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2734939" y="3836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2734939" y="3311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324265" y="3516200"/>
            <a:ext cx="640000" cy="64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324265" y="3516200"/>
            <a:ext cx="640000" cy="6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3444265" y="2586200"/>
            <a:ext cx="400000" cy="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444265" y="25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Oval 14"/>
          <p:cNvSpPr/>
          <p:nvPr/>
        </p:nvSpPr>
        <p:spPr>
          <a:xfrm>
            <a:off x="4353591" y="3111200"/>
            <a:ext cx="400000" cy="4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353591" y="311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Oval 16"/>
          <p:cNvSpPr/>
          <p:nvPr/>
        </p:nvSpPr>
        <p:spPr>
          <a:xfrm>
            <a:off x="4353591" y="4161199"/>
            <a:ext cx="400000" cy="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353591" y="4161199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19" name="Oval 18"/>
          <p:cNvSpPr/>
          <p:nvPr/>
        </p:nvSpPr>
        <p:spPr>
          <a:xfrm>
            <a:off x="3444265" y="4686200"/>
            <a:ext cx="400000" cy="4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444265" y="46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1" name="Oval 20"/>
          <p:cNvSpPr/>
          <p:nvPr/>
        </p:nvSpPr>
        <p:spPr>
          <a:xfrm>
            <a:off x="2534939" y="4161200"/>
            <a:ext cx="400000" cy="4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534939" y="416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3" name="Oval 22"/>
          <p:cNvSpPr/>
          <p:nvPr/>
        </p:nvSpPr>
        <p:spPr>
          <a:xfrm>
            <a:off x="2534939" y="31112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2534939" y="311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23888" y="143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805600" y="142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65600" y="146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35600" y="146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35600" y="173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823888" y="214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805600" y="213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65600" y="217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E11D48"/>
                </a:solidFill>
                <a:latin typeface="Inter"/>
              </a:rPr>
              <a:t>02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135600" y="217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Security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35600" y="244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823888" y="285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805600" y="284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65600" y="288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7C3AED"/>
                </a:solidFill>
                <a:latin typeface="Inter"/>
              </a:rPr>
              <a:t>03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135600" y="288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Integration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135600" y="315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6823888" y="356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6805600" y="355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65600" y="359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DC2626"/>
                </a:solidFill>
                <a:latin typeface="Inter"/>
              </a:rPr>
              <a:t>04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135600" y="359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Automation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135600" y="386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823888" y="427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6805600" y="426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65600" y="430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059669"/>
                </a:solidFill>
                <a:latin typeface="Inter"/>
              </a:rPr>
              <a:t>05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135600" y="430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Support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135600" y="457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823888" y="498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6805600" y="497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6865600" y="501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135600" y="501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135600" y="528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04  —  Data &amp; Insights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Revenue by Region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11026140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Growth Trends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11026140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6615684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7398614" y="13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614" y="12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Enterprise (42%)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98614" y="175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614" y="173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Mid-Market (28%)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98614" y="22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658614" y="21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SMB (15%)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98614" y="265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658614" y="263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Government (10%)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398614" y="31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658614" y="30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Partners (5%)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788158" y="850000"/>
            <a:ext cx="4410456" cy="400000"/>
          </a:xfrm>
          <a:prstGeom prst="rect">
            <a:avLst/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788158" y="85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Option A</a:t>
            </a:r>
          </a:p>
        </p:txBody>
      </p:sp>
      <p:sp>
        <p:nvSpPr>
          <p:cNvPr id="8" name="Rectangle 7"/>
          <p:cNvSpPr/>
          <p:nvPr/>
        </p:nvSpPr>
        <p:spPr>
          <a:xfrm>
            <a:off x="7198614" y="850000"/>
            <a:ext cx="4410456" cy="400000"/>
          </a:xfrm>
          <a:prstGeom prst="rect">
            <a:avLst/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198614" y="85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Option B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13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62930" y="13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88158" y="1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$500K/year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8614" y="1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$350K/year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82930" y="17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62930" y="17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788158" y="17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6 months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98614" y="17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4 months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82930" y="21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62930" y="21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788158" y="21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Enterprise-grade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98614" y="21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Mid-market focus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82930" y="25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62930" y="25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88158" y="25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24/7 dedicated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198614" y="25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Business hours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82930" y="29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62930" y="29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88158" y="29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200+ connectors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98614" y="29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50+ connectors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82930" y="33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62930" y="33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788158" y="3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12 months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198614" y="3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8 months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Financial Summary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82930" y="850000"/>
          <a:ext cx="11026137" cy="55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341254"/>
                <a:gridCol w="2004752"/>
                <a:gridCol w="2004752"/>
                <a:gridCol w="2004752"/>
                <a:gridCol w="1670627"/>
              </a:tblGrid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6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582930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582930" y="1471600"/>
            <a:ext cx="2666535" cy="4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32930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8" name="Oval 7"/>
          <p:cNvSpPr/>
          <p:nvPr/>
        </p:nvSpPr>
        <p:spPr>
          <a:xfrm>
            <a:off x="1416197" y="3136200"/>
            <a:ext cx="1000000" cy="100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416197" y="3136200"/>
            <a:ext cx="1000000" cy="10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606197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06197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82%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2930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$8.2M / $10M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42930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642930" y="6000800"/>
            <a:ext cx="2088158" cy="40000"/>
          </a:xfrm>
          <a:prstGeom prst="roundRect">
            <a:avLst>
              <a:gd name="adj" fmla="val 1197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22930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82% complete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369465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3369465" y="1471600"/>
            <a:ext cx="2666535" cy="4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419465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19" name="Oval 18"/>
          <p:cNvSpPr/>
          <p:nvPr/>
        </p:nvSpPr>
        <p:spPr>
          <a:xfrm>
            <a:off x="4202732" y="3136200"/>
            <a:ext cx="1000000" cy="1000000"/>
          </a:xfrm>
          <a:prstGeom prst="ellipse">
            <a:avLst/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4202732" y="3136200"/>
            <a:ext cx="1000000" cy="10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4392732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392732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09465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429465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429465" y="6000800"/>
            <a:ext cx="2393742" cy="40000"/>
          </a:xfrm>
          <a:prstGeom prst="roundRect">
            <a:avLst>
              <a:gd name="adj" fmla="val 104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409465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94% complete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156000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156000" y="1471600"/>
            <a:ext cx="2666535" cy="4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206000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0" name="Oval 29"/>
          <p:cNvSpPr/>
          <p:nvPr/>
        </p:nvSpPr>
        <p:spPr>
          <a:xfrm>
            <a:off x="6989267" y="3136200"/>
            <a:ext cx="1000000" cy="10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989267" y="3136200"/>
            <a:ext cx="1000000" cy="10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7179267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179267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84%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96000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42 / 50 pts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216000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16000" y="6000800"/>
            <a:ext cx="2139089" cy="40000"/>
          </a:xfrm>
          <a:prstGeom prst="roundRect">
            <a:avLst>
              <a:gd name="adj" fmla="val 116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196000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84% complete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42535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942535" y="1471600"/>
            <a:ext cx="2666535" cy="4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992535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1" name="Oval 40"/>
          <p:cNvSpPr/>
          <p:nvPr/>
        </p:nvSpPr>
        <p:spPr>
          <a:xfrm>
            <a:off x="9775802" y="3136200"/>
            <a:ext cx="1000000" cy="100000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775802" y="3136200"/>
            <a:ext cx="1000000" cy="10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965802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9965802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99%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982535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99.95%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002535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002535" y="6000800"/>
            <a:ext cx="2543988" cy="40000"/>
          </a:xfrm>
          <a:prstGeom prst="roundRect">
            <a:avLst>
              <a:gd name="adj" fmla="val 982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8982535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99% complete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05  —  Planning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82930" y="1471600"/>
            <a:ext cx="11026140" cy="3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2930" y="1531600"/>
            <a:ext cx="3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#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2930" y="1531600"/>
            <a:ext cx="11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Date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22930" y="1531600"/>
            <a:ext cx="25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Milestone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22930" y="1531600"/>
            <a:ext cx="554614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Description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49070" y="1531600"/>
            <a:ext cx="11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Status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18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22930" y="18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2930" y="18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Jan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22930" y="18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Project Kickoff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22930" y="18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0559070" y="20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0559070" y="20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Complete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2930" y="25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2930" y="25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Mar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22930" y="25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Alpha Release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22930" y="25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0559070" y="26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559070" y="26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82930" y="31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2930" y="31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22930" y="31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May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222930" y="31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Beta Testing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822930" y="31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10559070" y="33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0559070" y="33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2930" y="38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22930" y="38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Jul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22930" y="38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Launch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822930" y="38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0559070" y="39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10559070" y="39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82930" y="44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2930" y="44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22930" y="44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Sep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222930" y="44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22930" y="44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0559070" y="46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559070" y="46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2930" y="51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22930" y="51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Nov 2026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22930" y="51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Review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822930" y="51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10559070" y="52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10559070" y="52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cxnSp>
        <p:nvCxnSpPr>
          <p:cNvPr id="49" name="Connector 48"/>
          <p:cNvCxnSpPr/>
          <p:nvPr/>
        </p:nvCxnSpPr>
        <p:spPr>
          <a:xfrm>
            <a:off x="582930" y="5721600"/>
            <a:ext cx="11026140" cy="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82930" y="5801600"/>
            <a:ext cx="110261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 milestones tracked</a:t>
            </a:r>
          </a:p>
        </p:txBody>
      </p:sp>
      <p:sp>
        <p:nvSpPr>
          <p:cNvPr id="51" name="Rectangle 5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01  —  About Us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582930" y="1421600"/>
            <a:ext cx="11026140" cy="350000"/>
          </a:xfrm>
          <a:prstGeom prst="roundRect">
            <a:avLst>
              <a:gd name="adj" fmla="val 272"/>
            </a:avLst>
          </a:prstGeom>
          <a:solidFill>
            <a:srgbClr val="EDED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2930" y="1461600"/>
            <a:ext cx="267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TOTAL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2930" y="1581600"/>
            <a:ext cx="267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39465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TO 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9465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2563EB"/>
                </a:solidFill>
                <a:latin typeface="Inter"/>
              </a:rPr>
              <a:t>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0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IN PROGRESS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E11D48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852535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DONE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52535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7C3AED"/>
                </a:solidFill>
                <a:latin typeface="Inter"/>
              </a:rPr>
              <a:t>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82930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582930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2930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To Do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12930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34930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2930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Define requirements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12930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34930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92930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Design wireframes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12930" y="28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34930" y="2913600"/>
            <a:ext cx="36000" cy="36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2930" y="28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Set up CI/CD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22930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22930" y="6120800"/>
            <a:ext cx="1328267" cy="30000"/>
          </a:xfrm>
          <a:prstGeom prst="roundRect">
            <a:avLst>
              <a:gd name="adj" fmla="val 150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4284976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4284976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34976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In Progress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4314976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CEF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4336976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394976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API development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314976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CEF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4336976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4394976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Frontend build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4324976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FADD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4324976" y="6120800"/>
            <a:ext cx="885511" cy="30000"/>
          </a:xfrm>
          <a:prstGeom prst="roundRect">
            <a:avLst>
              <a:gd name="adj" fmla="val 225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7987022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7987022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037022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Done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8017022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8039022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097022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Project charter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8017022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8039022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097022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Team onboarding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017022" y="28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8039022" y="2913600"/>
            <a:ext cx="36000" cy="36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8097022" y="28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Architecture review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027022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8027022" y="6120800"/>
            <a:ext cx="1328267" cy="30000"/>
          </a:xfrm>
          <a:prstGeom prst="roundRect">
            <a:avLst>
              <a:gd name="adj" fmla="val 150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02930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DBF4EC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930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0B981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2930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359465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FDF0DA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359465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59E0B"/>
                </a:solidFill>
                <a:latin typeface="Inter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59465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Medium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116000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FCE2E2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16000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EF4444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6000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872535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EFDCDC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72535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991B1B"/>
                </a:solidFill>
                <a:latin typeface="Inter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72535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Critical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1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93DFC6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27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AD391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7AAAA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1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D7F9E9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27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DEBAE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AD391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1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EAFCF3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27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D7F9E9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43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DEBAE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012930" y="2684933"/>
            <a:ext cx="240000" cy="2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347930" y="2944933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Data Breac</a:t>
            </a:r>
          </a:p>
        </p:txBody>
      </p:sp>
      <p:sp>
        <p:nvSpPr>
          <p:cNvPr id="28" name="Oval 27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Supply Cha</a:t>
            </a:r>
          </a:p>
        </p:txBody>
      </p:sp>
      <p:sp>
        <p:nvSpPr>
          <p:cNvPr id="30" name="Oval 29"/>
          <p:cNvSpPr/>
          <p:nvPr/>
        </p:nvSpPr>
        <p:spPr>
          <a:xfrm>
            <a:off x="3412930" y="37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27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Compliance</a:t>
            </a:r>
          </a:p>
        </p:txBody>
      </p:sp>
      <p:sp>
        <p:nvSpPr>
          <p:cNvPr id="32" name="Oval 31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Talent</a:t>
            </a:r>
          </a:p>
        </p:txBody>
      </p:sp>
      <p:sp>
        <p:nvSpPr>
          <p:cNvPr id="34" name="Oval 33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Market Shi</a:t>
            </a:r>
          </a:p>
        </p:txBody>
      </p:sp>
      <p:sp>
        <p:nvSpPr>
          <p:cNvPr id="36" name="Oval 35"/>
          <p:cNvSpPr/>
          <p:nvPr/>
        </p:nvSpPr>
        <p:spPr>
          <a:xfrm>
            <a:off x="1812930" y="4818265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147930" y="5078265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Technology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32930" y="5521600"/>
            <a:ext cx="48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2930" y="3746600"/>
            <a:ext cx="43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7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2930" y="2271600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2930" y="3338266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82930" y="4404932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282930" y="2221600"/>
            <a:ext cx="53261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Risk Details</a:t>
            </a:r>
          </a:p>
        </p:txBody>
      </p:sp>
      <p:cxnSp>
        <p:nvCxnSpPr>
          <p:cNvPr id="47" name="Connector 46"/>
          <p:cNvCxnSpPr/>
          <p:nvPr/>
        </p:nvCxnSpPr>
        <p:spPr>
          <a:xfrm>
            <a:off x="6282930" y="2491600"/>
            <a:ext cx="5326140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282930" y="2591600"/>
            <a:ext cx="60000" cy="160000"/>
          </a:xfrm>
          <a:prstGeom prst="roundRect">
            <a:avLst>
              <a:gd name="adj" fmla="val 10000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6402930" y="2571600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Data Breach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402930" y="2771600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Unauthorized access to sensitive data</a:t>
            </a:r>
          </a:p>
        </p:txBody>
      </p:sp>
      <p:cxnSp>
        <p:nvCxnSpPr>
          <p:cNvPr id="51" name="Connector 50"/>
          <p:cNvCxnSpPr/>
          <p:nvPr/>
        </p:nvCxnSpPr>
        <p:spPr>
          <a:xfrm>
            <a:off x="6282930" y="3024933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/>
          <p:cNvSpPr/>
          <p:nvPr/>
        </p:nvSpPr>
        <p:spPr>
          <a:xfrm>
            <a:off x="6282930" y="3074933"/>
            <a:ext cx="60000" cy="16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402930" y="3054933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Supply Chain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402930" y="3254933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Key vendor disruption risk</a:t>
            </a:r>
          </a:p>
        </p:txBody>
      </p:sp>
      <p:cxnSp>
        <p:nvCxnSpPr>
          <p:cNvPr id="55" name="Connector 54"/>
          <p:cNvCxnSpPr/>
          <p:nvPr/>
        </p:nvCxnSpPr>
        <p:spPr>
          <a:xfrm>
            <a:off x="6282930" y="3508266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6282930" y="3558266"/>
            <a:ext cx="60000" cy="16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402930" y="3538266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Compliance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402930" y="3738266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Regulatory non-compliance</a:t>
            </a:r>
          </a:p>
        </p:txBody>
      </p:sp>
      <p:cxnSp>
        <p:nvCxnSpPr>
          <p:cNvPr id="59" name="Connector 58"/>
          <p:cNvCxnSpPr/>
          <p:nvPr/>
        </p:nvCxnSpPr>
        <p:spPr>
          <a:xfrm>
            <a:off x="6282930" y="3991599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6282930" y="4041599"/>
            <a:ext cx="60000" cy="16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6402930" y="4021599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Talent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402930" y="4221599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Key personnel retention</a:t>
            </a:r>
          </a:p>
        </p:txBody>
      </p:sp>
      <p:cxnSp>
        <p:nvCxnSpPr>
          <p:cNvPr id="63" name="Connector 62"/>
          <p:cNvCxnSpPr/>
          <p:nvPr/>
        </p:nvCxnSpPr>
        <p:spPr>
          <a:xfrm>
            <a:off x="6282930" y="4474932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/>
          <p:cNvSpPr/>
          <p:nvPr/>
        </p:nvSpPr>
        <p:spPr>
          <a:xfrm>
            <a:off x="6282930" y="4524932"/>
            <a:ext cx="60000" cy="16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6402930" y="4504932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Market Shift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402930" y="4704932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Competitive landscape change</a:t>
            </a:r>
          </a:p>
        </p:txBody>
      </p:sp>
      <p:cxnSp>
        <p:nvCxnSpPr>
          <p:cNvPr id="67" name="Connector 66"/>
          <p:cNvCxnSpPr/>
          <p:nvPr/>
        </p:nvCxnSpPr>
        <p:spPr>
          <a:xfrm>
            <a:off x="6282930" y="4958265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6282930" y="5008265"/>
            <a:ext cx="60000" cy="16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6402930" y="4988265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Technology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402930" y="5188265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Legacy system failure</a:t>
            </a:r>
          </a:p>
        </p:txBody>
      </p:sp>
      <p:sp>
        <p:nvSpPr>
          <p:cNvPr id="71" name="Rectangle 7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06  —  Deliverables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Priorities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5800" y="1441600"/>
            <a:ext cx="5235200" cy="4400000"/>
          </a:xfrm>
          <a:prstGeom prst="roundRect">
            <a:avLst>
              <a:gd name="adj" fmla="val 764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39888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21600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15800" y="1501600"/>
            <a:ext cx="497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Short-Term Goals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5800" y="1971600"/>
            <a:ext cx="4975200" cy="3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291000" y="1441600"/>
            <a:ext cx="5235200" cy="4400000"/>
          </a:xfrm>
          <a:prstGeom prst="roundRect">
            <a:avLst>
              <a:gd name="adj" fmla="val 764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6289288" y="1439888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271000" y="1421600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01000" y="1501600"/>
            <a:ext cx="497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Long-Term Vision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01000" y="1971600"/>
            <a:ext cx="4975200" cy="3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Focus Areas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0800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1421600"/>
            <a:ext cx="3440133" cy="3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85800" y="1451600"/>
            <a:ext cx="3440133" cy="15000"/>
          </a:xfrm>
          <a:prstGeom prst="rect">
            <a:avLst/>
          </a:prstGeom>
          <a:solidFill>
            <a:srgbClr val="92B1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65800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85800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Quantitative models, statistical analysis, and machine learning insights.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390933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4221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375933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375933" y="1421600"/>
            <a:ext cx="3440133" cy="3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375933" y="1451600"/>
            <a:ext cx="3440133" cy="15000"/>
          </a:xfrm>
          <a:prstGeom prst="rect">
            <a:avLst/>
          </a:prstGeom>
          <a:solidFill>
            <a:srgbClr val="F08E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55933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75933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Market intelligence and competitive analysis for informed decision-making.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081066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8084354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66066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66066" y="1421600"/>
            <a:ext cx="3440133" cy="3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8066066" y="1451600"/>
            <a:ext cx="3440133" cy="15000"/>
          </a:xfrm>
          <a:prstGeom prst="rect">
            <a:avLst/>
          </a:prstGeom>
          <a:solidFill>
            <a:srgbClr val="BD9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146066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Visualization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66066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Interactive dashboards and reports that make complex data accessible.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1829000"/>
            <a:ext cx="7924800" cy="3200000"/>
          </a:xfrm>
          <a:prstGeom prst="roundRect">
            <a:avLst>
              <a:gd name="adj" fmla="val 630"/>
            </a:avLst>
          </a:prstGeom>
          <a:solidFill>
            <a:srgbClr val="EBF6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2133600" y="1829000"/>
            <a:ext cx="45000" cy="32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383600" y="2229000"/>
            <a:ext cx="75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1F2937"/>
                </a:solidFill>
                <a:latin typeface="Inter"/>
              </a:rPr>
              <a:t>In God we trust; all others must bring data. Our mission is to transform information into intelligence that drives results.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383600" y="4029000"/>
            <a:ext cx="1500000" cy="0"/>
          </a:xfrm>
          <a:prstGeom prst="line">
            <a:avLst/>
          </a:prstGeom>
          <a:ln w="254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383600" y="4229000"/>
            <a:ext cx="75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F2937"/>
                </a:solidFill>
                <a:latin typeface="Inter"/>
              </a:rPr>
              <a:t>Managing Director, 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3600" y="4579000"/>
            <a:ext cx="75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Annual Industry Conference, 2025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4088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25800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77554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99266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2,500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99266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051020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072732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98%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72732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04088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685800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5800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100%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5800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1: Discovery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377554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59266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99266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75%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99266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2: Development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051020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8032732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72732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45%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072732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3: Testing</a:t>
            </a:r>
          </a:p>
        </p:txBody>
      </p:sp>
      <p:graphicFrame>
        <p:nvGraphicFramePr>
          <p:cNvPr id="30" name="Chart 29"/>
          <p:cNvGraphicFramePr>
            <a:graphicFrameLocks noGrp="1"/>
          </p:cNvGraphicFramePr>
          <p:nvPr/>
        </p:nvGraphicFramePr>
        <p:xfrm>
          <a:off x="685800" y="3471600"/>
          <a:ext cx="10820400" cy="28292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540133" cy="5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00" y="1552600"/>
            <a:ext cx="208000" cy="20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5800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0" name="Oval 9"/>
          <p:cNvSpPr/>
          <p:nvPr/>
        </p:nvSpPr>
        <p:spPr>
          <a:xfrm>
            <a:off x="4070933" y="3477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25933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25933" y="1421600"/>
            <a:ext cx="3540133" cy="5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33" y="1552600"/>
            <a:ext cx="208000" cy="20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55933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Security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05933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6" name="Oval 15"/>
          <p:cNvSpPr/>
          <p:nvPr/>
        </p:nvSpPr>
        <p:spPr>
          <a:xfrm>
            <a:off x="7711066" y="3477600"/>
            <a:ext cx="50000" cy="5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7966066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7966066" y="1421600"/>
            <a:ext cx="3540133" cy="5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066" y="1552600"/>
            <a:ext cx="208000" cy="208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396066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Global Reach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46066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2" name="Oval 21"/>
          <p:cNvSpPr/>
          <p:nvPr/>
        </p:nvSpPr>
        <p:spPr>
          <a:xfrm>
            <a:off x="11351199" y="3477600"/>
            <a:ext cx="50000" cy="5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85800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85800" y="3732600"/>
            <a:ext cx="3540133" cy="5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00" y="3863600"/>
            <a:ext cx="208000" cy="208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115800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Performance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5800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sp>
        <p:nvSpPr>
          <p:cNvPr id="28" name="Oval 27"/>
          <p:cNvSpPr/>
          <p:nvPr/>
        </p:nvSpPr>
        <p:spPr>
          <a:xfrm>
            <a:off x="4070933" y="5788600"/>
            <a:ext cx="50000" cy="5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4325933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4325933" y="3732600"/>
            <a:ext cx="3540133" cy="5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1933" y="3863600"/>
            <a:ext cx="208000" cy="208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755933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Team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05933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4" name="Oval 33"/>
          <p:cNvSpPr/>
          <p:nvPr/>
        </p:nvSpPr>
        <p:spPr>
          <a:xfrm>
            <a:off x="7711066" y="5788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7966066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7966066" y="3732600"/>
            <a:ext cx="3540133" cy="55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2066" y="3863600"/>
            <a:ext cx="208000" cy="208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396066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Awards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46066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0" name="Oval 39"/>
          <p:cNvSpPr/>
          <p:nvPr/>
        </p:nvSpPr>
        <p:spPr>
          <a:xfrm>
            <a:off x="11351199" y="5788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0800" y="14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85800" y="15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2563EB"/>
                </a:solidFill>
                <a:latin typeface="Inter"/>
              </a:rPr>
              <a:t>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85800" y="15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85800" y="18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06200" y="15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Executive Team | Mar 2026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00800" y="23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704088" y="23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85800" y="23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4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E11D48"/>
                </a:solidFill>
                <a:latin typeface="Inter"/>
              </a:rPr>
              <a:t>☐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85800" y="24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Launch Phase 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85800" y="27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706200" y="24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Product &amp; Engineering | Apr 2026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00800" y="32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04088" y="32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2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33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7C3AED"/>
                </a:solidFill>
                <a:latin typeface="Inter"/>
              </a:rPr>
              <a:t>☐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85800" y="33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Expand Sales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85800" y="36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706200" y="33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VP Sales | May 2026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00800" y="41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704088" y="41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85800" y="41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42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DC2626"/>
                </a:solidFill>
                <a:latin typeface="Inter"/>
              </a:rPr>
              <a:t>☐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85800" y="42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Review &amp; Iterate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85800" y="45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706200" y="42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All Departments | 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00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00000"/>
            <a:ext cx="12192000" cy="200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00000"/>
            <a:ext cx="12192000" cy="200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00000"/>
            <a:ext cx="12192000" cy="200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CALL TO ACTION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43800" y="1215000"/>
            <a:ext cx="8534400" cy="3000000"/>
          </a:xfrm>
          <a:prstGeom prst="roundRect">
            <a:avLst>
              <a:gd name="adj" fmla="val 937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828800" y="1200000"/>
            <a:ext cx="8534400" cy="30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828800" y="1200000"/>
            <a:ext cx="85344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228800" y="1500000"/>
            <a:ext cx="77344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F2937"/>
                </a:solidFill>
                <a:latin typeface="Inter"/>
              </a:rPr>
              <a:t>Insights That
Drive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96000" y="2750000"/>
            <a:ext cx="800000" cy="3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2228800" y="2950000"/>
            <a:ext cx="7734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Let our analytical expertise inform your next strategic decision.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95800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85800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Email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contact@company.com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369266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59266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59266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59266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042732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8032732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032732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Web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032732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www.company.com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80059" y="1671600"/>
            <a:ext cx="3583941" cy="4686400"/>
          </a:xfrm>
          <a:prstGeom prst="roundRect">
            <a:avLst>
              <a:gd name="adj" fmla="val 1707"/>
            </a:avLst>
          </a:prstGeom>
          <a:solidFill>
            <a:srgbClr val="F1F5F9"/>
          </a:solidFill>
          <a:ln w="127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30059" y="1821600"/>
            <a:ext cx="328394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Analytics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0059" y="2271600"/>
            <a:ext cx="3283941" cy="38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Analytics Group delivers actionable intelligence and strategic analysis to help organizations make data-driven decisions with confidence.
We combine quantitative rigor with industry expertise to illuminate what matters most.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282288" y="16898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264000" y="16716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44000" y="22386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2012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44000" y="31837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81258" y="16898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62970" y="16716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42970" y="22386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500+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42970" y="31837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Analysts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282288" y="41080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4264000" y="40898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344000" y="46568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44000" y="56019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Reports/Year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081258" y="41080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62970" y="40898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142970" y="46568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350+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42970" y="56019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00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00000"/>
            <a:ext cx="12192000" cy="200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00000"/>
            <a:ext cx="12192000" cy="200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00000"/>
            <a:ext cx="12192000" cy="200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9070" y="2000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200" b="0" i="0">
                <a:solidFill>
                  <a:srgbClr val="CDE9EF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2930" y="11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1F2937"/>
                </a:solidFill>
                <a:latin typeface="Inter"/>
              </a:rPr>
              <a:t>We appreciate your time and look forward to our collaboration.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92930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582930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582930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2930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2930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Email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2930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contact@company.com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399465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389465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389465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389465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☎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89465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49465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06000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196000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96000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196000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96000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6000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12535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9002535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002535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002535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⚑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02535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Location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62535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New York, NY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258000"/>
            <a:ext cx="12192000" cy="600000"/>
          </a:xfrm>
          <a:prstGeom prst="rect">
            <a:avLst/>
          </a:prstGeom>
          <a:solidFill>
            <a:srgbClr val="1B99B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408000"/>
            <a:ext cx="110261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Analytics Group  |  Thank you for your time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834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8005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005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Objectivity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05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Every analysis is grounded in data, free from bias or agenda.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33631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331802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41802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Precision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802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We pursue accuracy and rigor in every metric and model.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17428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15599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25599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Clarity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3599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Complex insights delivered in clear, actionable formats.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01225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899396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9396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Timeliness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396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Decisions can't wait — our analysis is delivered when it matters.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834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8005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6005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05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Executive Officer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05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28230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26401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34401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John Davis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4401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Financial Officer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4401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06626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04797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2797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Sarah Chen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2797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Technology Officer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2797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98347" y="41680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80059" y="41498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60059" y="42998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Michael Brown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0059" y="46498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Operating Officer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0059" y="49498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29768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11480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71480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1480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Reports/Year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252781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234493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294493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500+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4493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Analysts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075794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057506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117506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350+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17506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29768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11480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71480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$2.4B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480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Decisions Influenced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252781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234493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294493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94493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Data Accuracy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075794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8057506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117506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4.9/5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17506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Client Rating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02  —  Strategy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80059" y="15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Revenue grew 23% year-over-year, driven by new enterprise accounts and expanded service offerings across all major markets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0059" y="19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Successfully launched three new product lines, contributing $120M in incremental revenue during the first two quarters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0059" y="23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Customer retention rate improved to 98%, reflecting our commitment to excellence and client-centric approach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59" y="27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Operational efficiency gains reduced costs by 15%, enabling reinvestment in R&amp;D and talent acquisition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0059" y="31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Strategic partnerships with two Fortune 100 companies opened new distribution channels globally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643825" y="1521600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643825" y="1551600"/>
            <a:ext cx="30000" cy="1419733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03825" y="1571600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03825" y="1921600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Annual Reports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643825" y="3081333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643825" y="3111333"/>
            <a:ext cx="30000" cy="1419733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703825" y="3131333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$2.4B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03825" y="3481333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Decisions Influenced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43825" y="4641066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7643825" y="4671066"/>
            <a:ext cx="30000" cy="1419733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703825" y="4691066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03825" y="5041066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Accuracy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